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9" r:id="rId2"/>
    <p:sldId id="272" r:id="rId3"/>
    <p:sldId id="273" r:id="rId4"/>
    <p:sldId id="268" r:id="rId5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73AD2010-05EA-4149-816F-8F62C4258EE3}">
          <p14:sldIdLst>
            <p14:sldId id="269"/>
            <p14:sldId id="272"/>
            <p14:sldId id="273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666666"/>
    <a:srgbClr val="333333"/>
    <a:srgbClr val="454648"/>
    <a:srgbClr val="83E049"/>
    <a:srgbClr val="CCD4D4"/>
    <a:srgbClr val="C6DAD3"/>
    <a:srgbClr val="B2B2B2"/>
    <a:srgbClr val="C0C0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7" autoAdjust="0"/>
    <p:restoredTop sz="94660"/>
  </p:normalViewPr>
  <p:slideViewPr>
    <p:cSldViewPr snapToGrid="0">
      <p:cViewPr>
        <p:scale>
          <a:sx n="100" d="100"/>
          <a:sy n="100" d="100"/>
        </p:scale>
        <p:origin x="2730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40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5E3D3-EFCA-4C5B-9E3D-3EB9B5815619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98A83-C3C6-4A52-91F6-7A89047CF2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70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98A83-C3C6-4A52-91F6-7A89047CF26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03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98A83-C3C6-4A52-91F6-7A89047CF266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46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98A83-C3C6-4A52-91F6-7A89047CF26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497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98A83-C3C6-4A52-91F6-7A89047CF26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791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35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31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17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62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16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08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3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18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45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67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79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8FFA5-EEFE-4DA4-86B9-1773BA53C6C3}" type="datetimeFigureOut">
              <a:rPr lang="zh-TW" altLang="en-US" smtClean="0"/>
              <a:t>2020/7/3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389A3-AFFD-48E7-B828-0227E24749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80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-2" y="0"/>
            <a:ext cx="7559675" cy="2851198"/>
          </a:xfrm>
          <a:prstGeom prst="rect">
            <a:avLst/>
          </a:prstGeom>
          <a:gradFill flip="none" rotWithShape="1">
            <a:gsLst>
              <a:gs pos="0">
                <a:srgbClr val="CCD4D4"/>
              </a:gs>
              <a:gs pos="50000">
                <a:schemeClr val="bg1">
                  <a:lumMod val="95000"/>
                  <a:alpha val="76000"/>
                </a:schemeClr>
              </a:gs>
              <a:gs pos="100000">
                <a:schemeClr val="bg1"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387119" y="366754"/>
            <a:ext cx="18485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000" b="1" dirty="0">
                <a:solidFill>
                  <a:srgbClr val="92D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XN80</a:t>
            </a:r>
            <a:r>
              <a:rPr lang="ru-RU" altLang="zh-TW" sz="3000" b="1" dirty="0">
                <a:solidFill>
                  <a:srgbClr val="92D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16</a:t>
            </a:r>
            <a:r>
              <a:rPr lang="en-US" altLang="zh-TW" sz="3000" b="1" dirty="0">
                <a:solidFill>
                  <a:srgbClr val="92D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</a:t>
            </a:r>
            <a:endParaRPr lang="zh-TW" altLang="zh-TW" sz="3000" b="1" dirty="0">
              <a:solidFill>
                <a:srgbClr val="92D050"/>
              </a:solidFill>
              <a:latin typeface="Roboto" panose="02000000000000000000" pitchFamily="2" charset="0"/>
              <a:ea typeface="微軟正黑體" panose="020B0604030504040204" pitchFamily="34" charset="-120"/>
            </a:endParaRPr>
          </a:p>
        </p:txBody>
      </p:sp>
      <p:pic>
        <p:nvPicPr>
          <p:cNvPr id="35" name="圖片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672" y="366754"/>
            <a:ext cx="720000" cy="322479"/>
          </a:xfrm>
          <a:prstGeom prst="rect">
            <a:avLst/>
          </a:prstGeom>
        </p:spPr>
      </p:pic>
      <p:pic>
        <p:nvPicPr>
          <p:cNvPr id="1026" name="Picture 2" descr="http://newweb.qsancloud.net/data/goods_info/banner/xn8024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535" y="366754"/>
            <a:ext cx="4508634" cy="387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文字方塊 13"/>
          <p:cNvSpPr txBox="1"/>
          <p:nvPr/>
        </p:nvSpPr>
        <p:spPr>
          <a:xfrm>
            <a:off x="428782" y="8471605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92D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Применение</a:t>
            </a:r>
            <a:endParaRPr lang="en-US" sz="1400" b="1" dirty="0">
              <a:solidFill>
                <a:srgbClr val="92D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359993" y="4342935"/>
            <a:ext cx="6839679" cy="4079387"/>
            <a:chOff x="359993" y="3197331"/>
            <a:chExt cx="6839679" cy="4079387"/>
          </a:xfrm>
        </p:grpSpPr>
        <p:sp>
          <p:nvSpPr>
            <p:cNvPr id="17" name="文字方塊 16"/>
            <p:cNvSpPr txBox="1"/>
            <p:nvPr/>
          </p:nvSpPr>
          <p:spPr>
            <a:xfrm>
              <a:off x="359996" y="3505108"/>
              <a:ext cx="6839676" cy="377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Высокопроизводительная СХД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NAS 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с 2 активными контроллерами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, 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дублируемыми компонентами без единой точки отказа.</a:t>
              </a:r>
              <a:endPara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  <a:cs typeface="Calibri" panose="020F0502020204030204" pitchFamily="34" charset="0"/>
              </a:endParaRPr>
            </a:p>
            <a:p>
              <a:pPr marL="171450" lvl="0" indent="-171450" algn="just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Четырехъядерный процессор 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Intel® Xeon®, 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штатный объем памяти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16GB 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на контроллер с расширением до 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128GB.</a:t>
              </a:r>
            </a:p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Встроенный модуль с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ache to flash 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для защиты кэша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.</a:t>
              </a:r>
            </a:p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Встроенные порты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10GbE LAN (RJ45) x 2, 12Gb/s SAS x 2.</a:t>
              </a:r>
            </a:p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Гибридный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SSD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кэш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–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одновременная работа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SSD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кэша на чтение и запись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.</a:t>
              </a:r>
            </a:p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Полностью модульный дизайн: замена и апгрейд контроллеров, блоков питания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(80 plus)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и вентиляторов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на горячую.</a:t>
              </a:r>
              <a:endPara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  <a:cs typeface="Calibri" panose="020F0502020204030204" pitchFamily="34" charset="0"/>
              </a:endParaRPr>
            </a:p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Unified Storage</a:t>
              </a:r>
              <a:r>
                <a:rPr lang="zh-TW" alt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－</a:t>
              </a:r>
              <a:r>
                <a:rPr lang="ru-RU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одновременная поддержка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блочного и файлового доступа с использованием протоколов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iSCSI, </a:t>
              </a:r>
              <a:r>
                <a:rPr lang="en-US" sz="1100" dirty="0" err="1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Fibre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Channel, CIFS, NFS, FTP,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и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AFP. </a:t>
              </a:r>
            </a:p>
            <a:p>
              <a:pPr marL="171450" lvl="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Универсальное и эффективное резервное копирование</a:t>
              </a:r>
              <a:r>
                <a:rPr lang="zh-TW" alt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－</a:t>
              </a:r>
              <a:r>
                <a:rPr lang="en-US" sz="1100" dirty="0" err="1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XMirror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поддерживает разные варианты бэкапа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между несколькими устройствами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NAS.</a:t>
              </a:r>
            </a:p>
            <a:p>
              <a:pPr marL="17145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Безопасность данных: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поддержка шифрования пула по стандарту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AES-256,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технологии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WORM ,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дисков с </a:t>
              </a:r>
              <a:r>
                <a:rPr lang="ru-RU" sz="1100" dirty="0" err="1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самошифрованием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(SED)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, локальных </a:t>
              </a:r>
              <a:r>
                <a:rPr lang="ru-RU" sz="1100" dirty="0" err="1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скнапшотов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и </a:t>
              </a:r>
              <a:r>
                <a:rPr lang="ru-RU" sz="1100" dirty="0" err="1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снапшотов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на удаленное устройство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endParaRPr lang="ru-RU" sz="1100" dirty="0">
                <a:solidFill>
                  <a:srgbClr val="5F5F5F"/>
                </a:solidFill>
                <a:ea typeface="微軟正黑體" panose="020B0604030504040204" pitchFamily="34" charset="-120"/>
                <a:cs typeface="Calibri" panose="020F0502020204030204" pitchFamily="34" charset="0"/>
              </a:endParaRPr>
            </a:p>
            <a:p>
              <a:pPr marL="17145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Технологии уровня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Enterprise </a:t>
              </a:r>
              <a:r>
                <a:rPr lang="zh-TW" alt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－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a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uto-tiering,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сжатие в реальном времени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, </a:t>
              </a:r>
              <a:r>
                <a:rPr lang="ru-RU" sz="1100" dirty="0" err="1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дедупликация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и 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Thin 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Provision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.</a:t>
              </a:r>
            </a:p>
            <a:p>
              <a:pPr marL="17145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Поддержка до 424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дисков, сырая емкость 5.9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PB</a:t>
              </a:r>
              <a:r>
                <a:rPr lang="zh-TW" alt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.</a:t>
              </a:r>
            </a:p>
            <a:p>
              <a:pPr marL="171450" indent="-171450">
                <a:lnSpc>
                  <a:spcPts val="1600"/>
                </a:lnSpc>
                <a:buFont typeface="Arial" panose="020B0604020202020204" pitchFamily="34" charset="0"/>
                <a:buChar char="•"/>
              </a:pP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Балансировка нагрузки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– </a:t>
              </a:r>
              <a:r>
                <a:rPr lang="ru-RU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автоматическая настройка конфигурации для оптимизации производительности</a:t>
              </a:r>
              <a:r>
                <a:rPr lang="en-US" sz="1100" dirty="0">
                  <a:solidFill>
                    <a:srgbClr val="5F5F5F"/>
                  </a:solidFill>
                  <a:ea typeface="微軟正黑體" panose="020B0604030504040204" pitchFamily="34" charset="-12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359993" y="3197331"/>
              <a:ext cx="1305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altLang="zh-TW" sz="1600" b="1" dirty="0">
                  <a:solidFill>
                    <a:srgbClr val="92D050"/>
                  </a:solidFill>
                  <a:latin typeface="Calibri" panose="020F0502020204030204" pitchFamily="34" charset="0"/>
                  <a:ea typeface="微軟正黑體" panose="020B0604030504040204" pitchFamily="34" charset="-120"/>
                  <a:cs typeface="Calibri" panose="020F0502020204030204" pitchFamily="34" charset="0"/>
                </a:rPr>
                <a:t>Функционал</a:t>
              </a:r>
              <a:endParaRPr lang="zh-TW" altLang="en-US" sz="1600" b="1" dirty="0">
                <a:solidFill>
                  <a:srgbClr val="92D05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endParaRPr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359993" y="3024264"/>
            <a:ext cx="5736186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TW" sz="1400" b="1" dirty="0">
                <a:solidFill>
                  <a:srgbClr val="5F5F5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Unified Storage </a:t>
            </a:r>
            <a:r>
              <a:rPr lang="ru-RU" altLang="zh-TW" sz="1400" b="1" dirty="0">
                <a:solidFill>
                  <a:srgbClr val="5F5F5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Уровня </a:t>
            </a:r>
            <a:r>
              <a:rPr lang="en-US" altLang="zh-TW" sz="1400" b="1" dirty="0">
                <a:solidFill>
                  <a:srgbClr val="5F5F5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Enterprise </a:t>
            </a:r>
            <a:r>
              <a:rPr lang="ru-RU" altLang="zh-TW" sz="1400" b="1" dirty="0">
                <a:solidFill>
                  <a:srgbClr val="5F5F5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для Критически Важных Приложений</a:t>
            </a:r>
            <a:endParaRPr lang="zh-TW" altLang="en-US" sz="1400" b="1" dirty="0">
              <a:solidFill>
                <a:srgbClr val="5F5F5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59996" y="3334569"/>
            <a:ext cx="6839676" cy="10432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СХД 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QSAN XN80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16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D 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оснащена четырехъядерным процессором 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Intel® Xeon®, 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двумя активными контроллерами с доступностью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99.9999%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, встроенными портами 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10GbE 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и гибридным 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SSD 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кэшем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. 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Полностью модульный дизайн позволяет легко осуществлять замену и апгрейд компонентов.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XN8024D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</a:t>
            </a:r>
            <a:r>
              <a:rPr lang="ru-RU" altLang="zh-TW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поддерживает современные технологии уровня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enterprise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и обеспечивает высокий уровень безопасности данных. Это идеальное решение для сегмента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SMB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как для решения отдельных задач, так и целого их спектра.</a:t>
            </a:r>
            <a:endParaRPr lang="en-US" sz="1100" dirty="0">
              <a:solidFill>
                <a:srgbClr val="5F5F5F"/>
              </a:solidFill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387119" y="8779382"/>
            <a:ext cx="6839676" cy="123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Виртуализация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: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сертифицировано с </a:t>
            </a:r>
            <a:r>
              <a:rPr lang="en-US" sz="1100" dirty="0" err="1">
                <a:solidFill>
                  <a:srgbClr val="5F5F5F"/>
                </a:solidFill>
                <a:ea typeface="微軟正黑體" panose="020B0604030504040204" pitchFamily="34" charset="-120"/>
              </a:rPr>
              <a:t>Vmware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, Hyper-V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и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Citrix </a:t>
            </a:r>
            <a:r>
              <a:rPr lang="en-US" sz="1100" dirty="0" err="1">
                <a:solidFill>
                  <a:srgbClr val="5F5F5F"/>
                </a:solidFill>
                <a:ea typeface="微軟正黑體" panose="020B0604030504040204" pitchFamily="34" charset="-120"/>
              </a:rPr>
              <a:t>XenServer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.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Идеально подходит для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VDI.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Позволяет максимально эффективно утилизировать имеющиеся ресурсы и снизить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TCO.</a:t>
            </a:r>
          </a:p>
          <a:p>
            <a:pPr marL="171450" indent="-171450" algn="just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Частное облако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: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Поддержка разных ОС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,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интеграция с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Windows AD/LDAP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и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permission control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делают 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XN8000D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надежным решением для построения частного и гибридного облака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. </a:t>
            </a:r>
          </a:p>
          <a:p>
            <a:pPr marL="171450" indent="-171450">
              <a:lnSpc>
                <a:spcPts val="15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Резервное копирование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 : XN8000D </a:t>
            </a:r>
            <a:r>
              <a:rPr lang="ru-RU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имеет встроенный функционал для реализации разных сценариев резервного копирования в рамках выделенных бюджетов и под любые задачи</a:t>
            </a:r>
            <a:r>
              <a:rPr lang="en-US" sz="1100" dirty="0">
                <a:solidFill>
                  <a:srgbClr val="5F5F5F"/>
                </a:solidFill>
                <a:ea typeface="微軟正黑體" panose="020B0604030504040204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053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289409"/>
              </p:ext>
            </p:extLst>
          </p:nvPr>
        </p:nvGraphicFramePr>
        <p:xfrm>
          <a:off x="371473" y="4360214"/>
          <a:ext cx="6820305" cy="5992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3085951249"/>
                    </a:ext>
                  </a:extLst>
                </a:gridCol>
                <a:gridCol w="4912305">
                  <a:extLst>
                    <a:ext uri="{9D8B030D-6E8A-4147-A177-3AD203B41FA5}">
                      <a16:colId xmlns:a16="http://schemas.microsoft.com/office/drawing/2014/main" val="1365148605"/>
                    </a:ext>
                  </a:extLst>
                </a:gridCol>
              </a:tblGrid>
              <a:tr h="227285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Аппаратное Обеспечение</a:t>
                      </a:r>
                      <a:endParaRPr lang="en-US" sz="1200" b="1" i="0" u="none" strike="noStrike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800" b="0" spc="0" baseline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73992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Архитектура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Два активных контроллера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Active-Active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599383"/>
                  </a:ext>
                </a:extLst>
              </a:tr>
              <a:tr h="1894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Процессор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945376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Процессор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Intel® Xeon®  64-bit 4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ядра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опционально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8 </a:t>
                      </a: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ядер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91455"/>
                  </a:ext>
                </a:extLst>
              </a:tr>
              <a:tr h="1894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Память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815916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Накопитель с ОС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16GB USB DOM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1760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Память по умолчанию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16GB DDR4 ECC </a:t>
                      </a: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DIMM (</a:t>
                      </a:r>
                      <a:r>
                        <a:rPr lang="ru-RU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на контроллер</a:t>
                      </a: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07327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Общее кол-во слотов памяти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4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на контроллер</a:t>
                      </a: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3184311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Расширение памяти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128GB (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на контроллер</a:t>
                      </a: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995221"/>
                  </a:ext>
                </a:extLst>
              </a:tr>
              <a:tr h="189404">
                <a:tc gridSpan="2"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СХД</a:t>
                      </a:r>
                      <a:endParaRPr lang="zh-TW" sz="900" b="1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786971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Количество дисков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3.5" x </a:t>
                      </a:r>
                      <a:r>
                        <a:rPr lang="ru-RU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16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46412"/>
                  </a:ext>
                </a:extLst>
              </a:tr>
              <a:tr h="2986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Максимальное количество дисков с учетом полок расширения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424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108817"/>
                  </a:ext>
                </a:extLst>
              </a:tr>
              <a:tr h="4329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Совместимые типы дисков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3.5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" 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SAS HDD / SAS SED HDD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, 3.5" NL-SAS HDD / NL-SAS SED HDD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, 2.5" SAS SSD / SAS SED SSD</a:t>
                      </a:r>
                      <a:endParaRPr lang="en-US" alt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2.5" SATA SSD / SATA SED SSD (*), 2.5" SAS HDD / SAS SED HDD, 2.5" NL-SAS HDD / NL-SAS SED HDD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(*) 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В системах с 2 контроллерами для 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2.5”SATA HHD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потребуются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6G 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переходники</a:t>
                      </a:r>
                      <a:endParaRPr lang="en-US" alt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965066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Интерфейс дисков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SAS 12Gb/s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319550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Максимальная сырая емкость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256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TB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36754"/>
                  </a:ext>
                </a:extLst>
              </a:tr>
              <a:tr h="2986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Максимальная сырая емкость с учетом полок расширения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5,968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TB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312901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Hot Swappable Drive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Yes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968097"/>
                  </a:ext>
                </a:extLst>
              </a:tr>
              <a:tr h="1894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Внешние порты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453238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USB 2.0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Спереди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034170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USB 3.0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2 (</a:t>
                      </a:r>
                      <a:r>
                        <a:rPr lang="ru-RU" altLang="zh-TW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Сзади</a:t>
                      </a:r>
                      <a:r>
                        <a:rPr lang="en-US" altLang="zh-TW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224984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Другое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UPS</a:t>
                      </a:r>
                      <a:r>
                        <a:rPr lang="zh-TW" alt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x 1</a:t>
                      </a:r>
                      <a:r>
                        <a:rPr lang="zh-TW" alt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Консольный порт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x 1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790063"/>
                  </a:ext>
                </a:extLst>
              </a:tr>
              <a:tr h="1894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Порты ввода-вывода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573517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1GbE RJ45 LAN 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по умолчанию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3210359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10GbE RJ45</a:t>
                      </a:r>
                      <a:r>
                        <a:rPr lang="zh-TW" alt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LAN 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по умолчанию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) / 2 iSCSI (Option</a:t>
                      </a:r>
                      <a:r>
                        <a:rPr lang="zh-TW" altLang="en-US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HQ-10G2T)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044434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10GbE SFP+ LAN 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4 iSCSI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опция</a:t>
                      </a:r>
                      <a:r>
                        <a:rPr lang="zh-TW" altLang="en-US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HQ-10G4S2)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597620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25GbE SFP28 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LAN 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 iSCSI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опция</a:t>
                      </a:r>
                      <a:r>
                        <a:rPr lang="zh-TW" altLang="en-US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RHCE25P2) (</a:t>
                      </a:r>
                      <a:r>
                        <a:rPr lang="ru-RU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4 квартал 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2020)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157127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16Gb SFP+ </a:t>
                      </a:r>
                      <a:r>
                        <a:rPr lang="en-US" altLang="zh-TW" sz="900" b="0" spc="0" baseline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Fibre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Channel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4 FCP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опция</a:t>
                      </a:r>
                      <a:r>
                        <a:rPr lang="zh-TW" altLang="en-US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HQ-16F4S2) / 2 FCP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опция</a:t>
                      </a:r>
                      <a:r>
                        <a:rPr lang="zh-TW" altLang="en-US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HQ-16F2S2) 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4 квартал 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2020)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32Gb SFP28 </a:t>
                      </a:r>
                      <a:r>
                        <a:rPr lang="en-US" sz="900" b="0" spc="0" baseline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Fibre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Channel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 FCP (</a:t>
                      </a:r>
                      <a:r>
                        <a:rPr lang="ru-RU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опция</a:t>
                      </a:r>
                      <a:r>
                        <a:rPr lang="zh-TW" altLang="en-US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：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RHCF32P2</a:t>
                      </a:r>
                      <a:r>
                        <a:rPr lang="en-US" altLang="zh-TW" sz="900" b="0" i="0" u="none" strike="noStrike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4 квартал </a:t>
                      </a:r>
                      <a:r>
                        <a:rPr lang="en-US" altLang="zh-TW" sz="900" b="0" i="0" u="none" strike="noStrike" kern="1200" dirty="0">
                          <a:solidFill>
                            <a:srgbClr val="666666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2020)</a:t>
                      </a:r>
                      <a:endParaRPr lang="en-US" altLang="zh-TW" sz="900" b="0" i="0" u="none" strike="noStrike" dirty="0">
                        <a:solidFill>
                          <a:srgbClr val="666666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700" b="0" spc="0" baseline="0" dirty="0">
                        <a:solidFill>
                          <a:srgbClr val="5F5F5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700" b="0" spc="0" baseline="0" dirty="0">
                        <a:solidFill>
                          <a:srgbClr val="5F5F5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97" y="10191687"/>
            <a:ext cx="720000" cy="322479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621925"/>
              </p:ext>
            </p:extLst>
          </p:nvPr>
        </p:nvGraphicFramePr>
        <p:xfrm>
          <a:off x="371473" y="3177889"/>
          <a:ext cx="6818316" cy="1182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4579">
                  <a:extLst>
                    <a:ext uri="{9D8B030D-6E8A-4147-A177-3AD203B41FA5}">
                      <a16:colId xmlns:a16="http://schemas.microsoft.com/office/drawing/2014/main" val="3085951249"/>
                    </a:ext>
                  </a:extLst>
                </a:gridCol>
                <a:gridCol w="1704579">
                  <a:extLst>
                    <a:ext uri="{9D8B030D-6E8A-4147-A177-3AD203B41FA5}">
                      <a16:colId xmlns:a16="http://schemas.microsoft.com/office/drawing/2014/main" val="1365148605"/>
                    </a:ext>
                  </a:extLst>
                </a:gridCol>
                <a:gridCol w="1704579">
                  <a:extLst>
                    <a:ext uri="{9D8B030D-6E8A-4147-A177-3AD203B41FA5}">
                      <a16:colId xmlns:a16="http://schemas.microsoft.com/office/drawing/2014/main" val="4058833048"/>
                    </a:ext>
                  </a:extLst>
                </a:gridCol>
                <a:gridCol w="1704579">
                  <a:extLst>
                    <a:ext uri="{9D8B030D-6E8A-4147-A177-3AD203B41FA5}">
                      <a16:colId xmlns:a16="http://schemas.microsoft.com/office/drawing/2014/main" val="4154749665"/>
                    </a:ext>
                  </a:extLst>
                </a:gridCol>
              </a:tblGrid>
              <a:tr h="12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kern="1200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Кнопка/индикатор включения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 7.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статуса диска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13. </a:t>
                      </a:r>
                      <a:r>
                        <a:rPr lang="ru-RU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Слот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для карты расширения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en-US" sz="5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19.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Сервисный порт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034170"/>
                  </a:ext>
                </a:extLst>
              </a:tr>
              <a:tr h="2928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ru-RU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Кнопка/индикатор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UID 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 8.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ИБП и кнопка отключения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      зуммера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  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14.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Слот 2 для карты расширения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0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20.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USB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порт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224984"/>
                  </a:ext>
                </a:extLst>
              </a:tr>
              <a:tr h="12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3.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активности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LED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 9.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статуса контроллера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15.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Кнопка отключения зуммера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21.</a:t>
                      </a:r>
                      <a:r>
                        <a:rPr lang="ru-RU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Порт 1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0GbE iSCSI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727752"/>
                  </a:ext>
                </a:extLst>
              </a:tr>
              <a:tr h="195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4.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статуса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LED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ru-RU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Master / Slave </a:t>
                      </a:r>
                      <a:r>
                        <a:rPr lang="en-US" sz="5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ru-RU" sz="5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только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5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         для 2х контроллеров)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16.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Кнопка сброса настроек</a:t>
                      </a:r>
                      <a:endParaRPr 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22. </a:t>
                      </a:r>
                      <a:r>
                        <a:rPr lang="ru-RU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Порт 1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2Gb/s SAS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790063"/>
                  </a:ext>
                </a:extLst>
              </a:tr>
              <a:tr h="12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kern="1200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USB </a:t>
                      </a:r>
                      <a:r>
                        <a:rPr lang="ru-RU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порт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11. </a:t>
                      </a:r>
                      <a:r>
                        <a:rPr lang="ru-RU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заполненности кэша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17. </a:t>
                      </a:r>
                      <a:r>
                        <a:rPr lang="ru-RU" altLang="zh-TW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Порт управления</a:t>
                      </a: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700" b="0" kern="1200" spc="0" baseline="0" dirty="0">
                        <a:solidFill>
                          <a:srgbClr val="66666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питания диска</a:t>
                      </a: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Индикатор </a:t>
                      </a:r>
                      <a:r>
                        <a:rPr lang="en-US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UID </a:t>
                      </a:r>
                      <a:r>
                        <a:rPr lang="en-US" sz="5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(Unique Identifier)</a:t>
                      </a:r>
                      <a:endParaRPr lang="en-US" alt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7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18. </a:t>
                      </a:r>
                      <a:r>
                        <a:rPr lang="ru-RU" sz="700" b="0" kern="1200" spc="0" baseline="0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Консольный порт</a:t>
                      </a:r>
                      <a:endParaRPr lang="en-US" alt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728127"/>
                  </a:ext>
                </a:extLst>
              </a:tr>
              <a:tr h="12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700" b="0" kern="1200" spc="0" baseline="0" dirty="0">
                        <a:solidFill>
                          <a:srgbClr val="66666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91314"/>
              </p:ext>
            </p:extLst>
          </p:nvPr>
        </p:nvGraphicFramePr>
        <p:xfrm>
          <a:off x="359338" y="360001"/>
          <a:ext cx="6840004" cy="541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0004">
                  <a:extLst>
                    <a:ext uri="{9D8B030D-6E8A-4147-A177-3AD203B41FA5}">
                      <a16:colId xmlns:a16="http://schemas.microsoft.com/office/drawing/2014/main" val="3085951249"/>
                    </a:ext>
                  </a:extLst>
                </a:gridCol>
              </a:tblGrid>
              <a:tr h="32752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4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Спецификация</a:t>
                      </a:r>
                      <a:r>
                        <a:rPr lang="ru-RU" altLang="zh-TW" sz="14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XN80</a:t>
                      </a:r>
                      <a:r>
                        <a:rPr lang="ru-RU" altLang="zh-TW" sz="14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16</a:t>
                      </a:r>
                      <a:r>
                        <a:rPr lang="en-US" altLang="zh-TW" sz="14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ru-RU" altLang="zh-TW" sz="1400" b="1" spc="0" baseline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                                                                                                      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547991"/>
                  </a:ext>
                </a:extLst>
              </a:tr>
              <a:tr h="21420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400" b="1" spc="0" baseline="0" dirty="0">
                        <a:solidFill>
                          <a:srgbClr val="5F5F5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973992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3C129F8-9ADD-41C7-AE1F-549B07393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338" y="780969"/>
            <a:ext cx="3200677" cy="240203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FAF2B89-F6BC-49C2-A7AC-0A9206BC58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6291" y="775856"/>
            <a:ext cx="3206774" cy="24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3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38" y="10009335"/>
            <a:ext cx="720000" cy="322479"/>
          </a:xfrm>
          <a:prstGeom prst="rect">
            <a:avLst/>
          </a:prstGeom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257669"/>
              </p:ext>
            </p:extLst>
          </p:nvPr>
        </p:nvGraphicFramePr>
        <p:xfrm>
          <a:off x="371474" y="360000"/>
          <a:ext cx="6822000" cy="6775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8184">
                  <a:extLst>
                    <a:ext uri="{9D8B030D-6E8A-4147-A177-3AD203B41FA5}">
                      <a16:colId xmlns:a16="http://schemas.microsoft.com/office/drawing/2014/main" val="3085951249"/>
                    </a:ext>
                  </a:extLst>
                </a:gridCol>
                <a:gridCol w="4913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Порт для подключения модулей расширения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12Gb/s SAS</a:t>
                      </a: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trike="noStrike" spc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2 (</a:t>
                      </a:r>
                      <a:r>
                        <a:rPr lang="ru-RU" altLang="zh-TW" sz="900" b="0" strike="noStrike" spc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по умолчанию</a:t>
                      </a:r>
                      <a:r>
                        <a:rPr lang="en-US" altLang="zh-TW" sz="900" b="0" strike="noStrike" spc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sz="900" b="0" strike="noStrike" spc="0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Слоты расширения</a:t>
                      </a:r>
                      <a:endParaRPr lang="en-US" sz="900" b="1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Gen3x8 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Gen2x4 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Габариты и вес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5501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Габариты</a:t>
                      </a:r>
                      <a:r>
                        <a:rPr lang="pt-BR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(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</a:t>
                      </a:r>
                      <a:r>
                        <a:rPr lang="pt-BR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x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Ш</a:t>
                      </a:r>
                      <a:r>
                        <a:rPr lang="pt-BR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x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Г</a:t>
                      </a:r>
                      <a:r>
                        <a:rPr lang="pt-BR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 (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мм</a:t>
                      </a:r>
                      <a:r>
                        <a:rPr lang="pt-BR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130.4</a:t>
                      </a: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x 438 x 515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74964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Форм фактор корпуса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19" </a:t>
                      </a:r>
                      <a:r>
                        <a:rPr lang="ru-RU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в стойку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U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16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90646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Вес нетто 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кг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22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Вес брутто 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кг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endParaRPr 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Защита памяти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Модуль </a:t>
                      </a:r>
                      <a:r>
                        <a:rPr lang="pt-BR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Cache-to-Flash</a:t>
                      </a:r>
                      <a:endParaRPr lang="zh-TW" altLang="en-US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Да 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ru-RU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не требуется установка батарейного модуля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Другие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257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Вентилятор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ru-RU" sz="900" b="0" spc="0" baseline="0" dirty="0" err="1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шт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67337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Возможность горячей замены вентилятора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uLnTx/>
                          <a:uFillTx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Да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8121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Восстановление электропитания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uLnTx/>
                          <a:uFillTx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Да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4258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Включение/выключение по расписанию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uLnTx/>
                          <a:uFillTx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-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11077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Wake on LAN/WAN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uLnTx/>
                          <a:uFillTx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Да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2773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Блок питания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770W/850W x 2 (80 PLUS Platinum)</a:t>
                      </a:r>
                      <a:endParaRPr lang="zh-TW" altLang="en-US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658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Возможность горячей замены блока питания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TW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uLnTx/>
                          <a:uFillTx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Да</a:t>
                      </a:r>
                      <a:endParaRPr kumimoji="0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F5F5F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71889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Входное напряжение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100V-240V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875478"/>
                  </a:ext>
                </a:extLst>
              </a:tr>
              <a:tr h="244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Частота питания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50-60 Hz</a:t>
                      </a:r>
                      <a:r>
                        <a:rPr lang="zh-TW" alt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Однофазное напряжение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9823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Электропотребление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534</a:t>
                      </a:r>
                      <a:r>
                        <a:rPr lang="en-US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W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12015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British Thermal Unit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1,8222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BTU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1405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Поддержка </a:t>
                      </a: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LCM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Да</a:t>
                      </a:r>
                      <a:endParaRPr lang="zh-TW" altLang="en-US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0407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Температура окружающей среды</a:t>
                      </a:r>
                      <a:endParaRPr lang="zh-TW" altLang="en-US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5093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Температура (эксплуатация)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0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 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40°C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9575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Температура (хранение)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-10°C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50°C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1740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Относительная влажность (эксплуатация)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20% to 80%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без конденсата</a:t>
                      </a:r>
                      <a:endParaRPr lang="en-US" sz="900" b="0" i="0" u="none" strike="noStrike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0849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Относительная влажность (хранение)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10% </a:t>
                      </a:r>
                      <a:r>
                        <a:rPr lang="ru-RU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sz="900" b="0" i="0" u="none" strike="noStrike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 90%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953900"/>
                  </a:ext>
                </a:extLst>
              </a:tr>
              <a:tr h="2140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Сертификаты</a:t>
                      </a:r>
                      <a:endParaRPr lang="zh-TW" altLang="en-US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64419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Сертификаты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CE</a:t>
                      </a:r>
                      <a:r>
                        <a:rPr lang="zh-TW" altLang="en-US" sz="900" b="1" dirty="0">
                          <a:solidFill>
                            <a:srgbClr val="5F5F5F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fr-FR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FCC</a:t>
                      </a:r>
                      <a:r>
                        <a:rPr lang="zh-TW" altLang="en-US" sz="900" b="1" dirty="0">
                          <a:solidFill>
                            <a:srgbClr val="5F5F5F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CCC</a:t>
                      </a:r>
                      <a:r>
                        <a:rPr lang="zh-TW" altLang="en-US" sz="900" b="0" kern="1200" spc="0" baseline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fr-FR" altLang="zh-TW" sz="900" b="0" spc="0" baseline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BSMI</a:t>
                      </a:r>
                      <a:r>
                        <a:rPr lang="zh-TW" altLang="en-US" sz="900" b="1" dirty="0">
                          <a:solidFill>
                            <a:srgbClr val="5F5F5F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fr-FR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VCCI</a:t>
                      </a:r>
                      <a:r>
                        <a:rPr lang="zh-TW" altLang="en-US" sz="900" b="1" dirty="0">
                          <a:solidFill>
                            <a:srgbClr val="5F5F5F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fr-FR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KCC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006755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1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Гарантия</a:t>
                      </a:r>
                      <a:endParaRPr lang="zh-TW" sz="900" b="1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4514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Стандартная гарантия</a:t>
                      </a:r>
                      <a:endParaRPr lang="zh-TW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spc="0" baseline="0" dirty="0">
                          <a:solidFill>
                            <a:srgbClr val="5F5F5F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3 года</a:t>
                      </a:r>
                      <a:endParaRPr lang="en-US" sz="900" b="0" spc="0" baseline="0" dirty="0">
                        <a:solidFill>
                          <a:srgbClr val="5F5F5F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56107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700" b="0" spc="0" baseline="0" dirty="0">
                        <a:solidFill>
                          <a:srgbClr val="5F5F5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700" dirty="0"/>
                    </a:p>
                  </a:txBody>
                  <a:tcPr marL="42655" marR="42655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5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93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圖片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38" y="10009334"/>
            <a:ext cx="720000" cy="322479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38" y="10009335"/>
            <a:ext cx="720000" cy="322479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1079338" y="10009333"/>
            <a:ext cx="612033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600" dirty="0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©Copyright 2020 QSAN Technology, Inc. All Rights Reserved. </a:t>
            </a:r>
            <a:r>
              <a:rPr lang="en-US" sz="600" dirty="0" err="1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XCubeDAS</a:t>
            </a:r>
            <a:r>
              <a:rPr lang="en-US" sz="600" dirty="0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sz="600" dirty="0" err="1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XCubeSAN</a:t>
            </a:r>
            <a:r>
              <a:rPr lang="en-US" sz="600" dirty="0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and </a:t>
            </a:r>
            <a:r>
              <a:rPr lang="en-US" sz="600" dirty="0" err="1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XCubeNAS</a:t>
            </a:r>
            <a:r>
              <a:rPr lang="en-US" sz="600" dirty="0">
                <a:solidFill>
                  <a:srgbClr val="5F5F5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are trademarks of QSAN Technology, Inc. All other trademarks are the property of their respective owners. Product features, specifications, and appearance are subject to change without notice.</a:t>
            </a:r>
            <a:endParaRPr lang="en-US" altLang="zh-TW" sz="600" dirty="0">
              <a:solidFill>
                <a:srgbClr val="5F5F5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132B2AB4-4209-4D68-8A20-61A3914C2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855526"/>
              </p:ext>
            </p:extLst>
          </p:nvPr>
        </p:nvGraphicFramePr>
        <p:xfrm>
          <a:off x="359336" y="309167"/>
          <a:ext cx="6840004" cy="8556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0431">
                  <a:extLst>
                    <a:ext uri="{9D8B030D-6E8A-4147-A177-3AD203B41FA5}">
                      <a16:colId xmlns:a16="http://schemas.microsoft.com/office/drawing/2014/main" val="1679228552"/>
                    </a:ext>
                  </a:extLst>
                </a:gridCol>
                <a:gridCol w="5129573">
                  <a:extLst>
                    <a:ext uri="{9D8B030D-6E8A-4147-A177-3AD203B41FA5}">
                      <a16:colId xmlns:a16="http://schemas.microsoft.com/office/drawing/2014/main" val="64482567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200" b="1" dirty="0">
                          <a:solidFill>
                            <a:srgbClr val="5F5F5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Характеристики ПО</a:t>
                      </a:r>
                      <a:endParaRPr lang="zh-TW" altLang="en-US" sz="1200" b="1" kern="1200" dirty="0">
                        <a:solidFill>
                          <a:srgbClr val="5F5F5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007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Operating System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64bit embedded Linux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01984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Unified Storage Server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NAS application server 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(Gigabit/10GbE NIC) 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iSCSI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Fibre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Channel storage 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(FCP)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64304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File Server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File sharing across Windows/Mac/Linux/UNIX and centralized management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908392"/>
                  </a:ext>
                </a:extLst>
              </a:tr>
              <a:tr h="115933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FTP Server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Supports data access from remote location via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FTP／Bandwidth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Control／Connection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control／FTP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with SSL/ TLS (explicit)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mode／FXP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supported／Passive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FTP port range control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6180697"/>
                  </a:ext>
                </a:extLst>
              </a:tr>
              <a:tr h="490837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Backup Server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Snapshot and Replication</a:t>
                      </a:r>
                    </a:p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Block-Level Snapshot and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Replication／Schedule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Snapshot／Snapshot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retention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policy／Xmirror／Time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machine*</a:t>
                      </a:r>
                    </a:p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Public Cloud backup</a:t>
                      </a:r>
                      <a:r>
                        <a:rPr lang="zh-TW" alt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: Alibaba Cloud OSS,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HiCloud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S3, Amazon S3 and S3 compatible</a:t>
                      </a:r>
                    </a:p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Public Cloud synchronization</a:t>
                      </a:r>
                      <a:r>
                        <a:rPr lang="zh-TW" alt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: Google Drive, Microsoft OneDrive, Dropbox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9965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Connection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IPv4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IPv6* and DDNS</a:t>
                      </a:r>
                      <a:r>
                        <a:rPr lang="zh-TW" alt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UPNP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33743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QSAN Cloud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25826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Networking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VLAN／Link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aggregation (support 11 bonding modes)／Multi-IP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settings／Gigabit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Jumbo Frame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88427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File System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ZFS 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EXT2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EXT3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EXT4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FAT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NTFS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HFS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57735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Supported Operating Systems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Windows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Mac OS X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Linux (2.6 or later) and UNIX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499619"/>
                  </a:ext>
                </a:extLst>
              </a:tr>
              <a:tr h="180000">
                <a:tc rowSpan="7"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Storage Management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 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RAID 0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Z3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10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60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607103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Global and Dedicated spare disk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Disk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management／Disk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S.M.A.R.T check</a:t>
                      </a:r>
                      <a:r>
                        <a:rPr lang="zh-TW" alt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Instant RAID／RAID Fast Rebuild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519875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Multi-pool and volume management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uild in iSCSI initiator and target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691877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Storage capacity management 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Pool and Volume threshold notification 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Online Pool expansion and migration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Online volume expansion 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756063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Auto-tiering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External storage device management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Pool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encryption／Disk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caching／Data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scrubbing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749675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Hybrid SSD cache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alt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Deduplication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(Volume</a:t>
                      </a:r>
                      <a:r>
                        <a:rPr lang="en-US" sz="900" b="0" kern="120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and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LUN)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alt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Snapshot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(Folder</a:t>
                      </a:r>
                      <a:r>
                        <a:rPr lang="en-US" sz="900" b="0" kern="120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and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LUN)</a:t>
                      </a:r>
                      <a:endParaRPr lang="zh-TW" sz="900" b="0" kern="120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043078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Compression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(Volume</a:t>
                      </a:r>
                      <a:r>
                        <a:rPr lang="en-US" sz="900" b="0" kern="120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and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LUN)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Thin Provision for LUN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Self-Encryption Drive (SED)</a:t>
                      </a:r>
                      <a:endParaRPr lang="zh-TW" sz="900" b="0" kern="120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4166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High availability </a:t>
                      </a:r>
                      <a:endParaRPr lang="zh-TW" altLang="zh-TW" sz="900" b="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Dual Active(Active/Active) NAS controller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support ALUA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Management port fault migration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Fault-tolerant and redundant module components for NAS controllers, PSU, FAN modules, and dual-port disk interfaces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Dual port hard disk tray connector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Multipath I/O and load balancing support (MPIO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MC/S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altLang="zh-TW" sz="900" b="0" kern="1200" spc="0" baseline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Trunking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and</a:t>
                      </a: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LACP)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altLang="zh-TW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Firmware update without system downtime</a:t>
                      </a:r>
                    </a:p>
                    <a:p>
                      <a:pPr marL="0" algn="l" defTabSz="75593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altLang="en-US" sz="900" b="0" kern="120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altLang="zh-TW" sz="900" b="0" spc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Cache-to-Flash memory protection</a:t>
                      </a:r>
                      <a:endParaRPr lang="zh-TW" altLang="zh-TW" sz="900" b="0" kern="1200" spc="0" baseline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000">
                <a:tc rowSpan="3"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User Management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Local / domain user and group management 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Local &amp; domain application privilege 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Home</a:t>
                      </a:r>
                      <a:r>
                        <a:rPr lang="en-US" altLang="zh-TW" sz="900" b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folder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TW" sz="800" b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Windows AD and LDAP support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Trust domain and support up to 200,000 domain user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Folder Management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Advanced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ACL／Windows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ACL／Hide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shared folder on Windows network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Folder quota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WORM (Write Once Read Many protection)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File retention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System Tool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SNMP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Anti-Virus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IP access</a:t>
                      </a:r>
                      <a:r>
                        <a:rPr lang="en-US" sz="900" b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control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TW" sz="800" b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Real-time Resource (CPU, Memory, Storage, Pool, Process)/ Hardware/ Network resource monitor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Power Management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Power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scheduling／Wake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on LAN／UPS settings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System Optimization Settings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Service binding*／User application mode*／SSD Trim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Log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System log</a:t>
                      </a:r>
                      <a:r>
                        <a:rPr lang="zh-TW" altLang="en-US" sz="900" b="0" kern="120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／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System connection and data transfer log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Notification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email</a:t>
                      </a:r>
                      <a:r>
                        <a:rPr lang="zh-TW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SNMP</a:t>
                      </a:r>
                      <a:r>
                        <a:rPr lang="zh-TW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syslog</a:t>
                      </a:r>
                      <a:r>
                        <a:rPr lang="en-US" altLang="zh-TW" sz="900" b="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zh-TW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RESTful API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File Manager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File Manager (Web UI)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Service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iSCSI</a:t>
                      </a:r>
                      <a:r>
                        <a:rPr lang="zh-TW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FCP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zh-TW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CIFS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AFP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NFS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FTP*</a:t>
                      </a:r>
                      <a:r>
                        <a:rPr lang="zh-TW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WebDAV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Bonjour</a:t>
                      </a: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Virtualization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Windows: Hyper-V, storage space,</a:t>
                      </a:r>
                      <a:r>
                        <a:rPr lang="en-US" sz="900" b="0" kern="1200" baseline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VMware ready, VAAI, SRM*, Citrix ready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Multi-Browser Support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Internet </a:t>
                      </a:r>
                      <a:r>
                        <a:rPr lang="en-US" sz="900" b="0" kern="120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Explorer／Safari／Firefox／Google</a:t>
                      </a: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Chrome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Utility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XFinder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XInsight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XReplicator</a:t>
                      </a:r>
                      <a:endParaRPr lang="en-US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Mobile App</a:t>
                      </a: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XAccess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 (iOS</a:t>
                      </a:r>
                      <a:r>
                        <a:rPr 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、</a:t>
                      </a:r>
                      <a:r>
                        <a:rPr 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Android)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Notes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* </a:t>
                      </a:r>
                      <a:r>
                        <a:rPr lang="en-US" altLang="zh-TW" sz="900" b="0" dirty="0">
                          <a:solidFill>
                            <a:srgbClr val="5F5F5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will be supported in the later firmware</a:t>
                      </a:r>
                      <a:endParaRPr lang="zh-TW" sz="900" b="0" dirty="0">
                        <a:solidFill>
                          <a:srgbClr val="5F5F5F"/>
                        </a:solidFill>
                        <a:effectLst/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43852" marR="43852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7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1307</TotalTime>
  <Words>1637</Words>
  <Application>Microsoft Office PowerPoint</Application>
  <PresentationFormat>Произвольный</PresentationFormat>
  <Paragraphs>238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Roboto</vt:lpstr>
      <vt:lpstr>Office 佈景主題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Frankie Cheng</dc:creator>
  <cp:lastModifiedBy>Julia Kosova</cp:lastModifiedBy>
  <cp:revision>163</cp:revision>
  <cp:lastPrinted>2019-07-08T05:39:02Z</cp:lastPrinted>
  <dcterms:created xsi:type="dcterms:W3CDTF">2019-07-05T03:07:56Z</dcterms:created>
  <dcterms:modified xsi:type="dcterms:W3CDTF">2020-07-03T10:23:33Z</dcterms:modified>
</cp:coreProperties>
</file>